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72" r:id="rId2"/>
    <p:sldId id="257" r:id="rId3"/>
    <p:sldId id="258" r:id="rId4"/>
    <p:sldId id="259" r:id="rId5"/>
    <p:sldId id="260" r:id="rId6"/>
    <p:sldId id="268" r:id="rId7"/>
    <p:sldId id="261" r:id="rId8"/>
    <p:sldId id="262" r:id="rId9"/>
    <p:sldId id="263" r:id="rId10"/>
    <p:sldId id="266" r:id="rId11"/>
    <p:sldId id="265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720"/>
                </a:cxn>
                <a:cxn ang="0">
                  <a:pos x="3600" y="624"/>
                </a:cxn>
                <a:cxn ang="0">
                  <a:pos x="0" y="1000"/>
                </a:cxn>
                <a:cxn ang="0">
                  <a:pos x="0" y="0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/>
              <a:ahLst/>
              <a:cxnLst>
                <a:cxn ang="0">
                  <a:pos x="0" y="582"/>
                </a:cxn>
                <a:cxn ang="0">
                  <a:pos x="2640" y="267"/>
                </a:cxn>
                <a:cxn ang="0">
                  <a:pos x="3373" y="160"/>
                </a:cxn>
                <a:cxn ang="0">
                  <a:pos x="5760" y="358"/>
                </a:cxn>
                <a:cxn ang="0">
                  <a:pos x="5760" y="3587"/>
                </a:cxn>
                <a:cxn ang="0">
                  <a:pos x="0" y="3587"/>
                </a:cxn>
                <a:cxn ang="0">
                  <a:pos x="0" y="582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403"/>
                </a:cxn>
                <a:cxn ang="0">
                  <a:pos x="1773" y="443"/>
                </a:cxn>
                <a:cxn ang="0">
                  <a:pos x="4573" y="176"/>
                </a:cxn>
                <a:cxn ang="0">
                  <a:pos x="5760" y="536"/>
                </a:cxn>
                <a:cxn ang="0">
                  <a:pos x="5760" y="163"/>
                </a:cxn>
                <a:cxn ang="0">
                  <a:pos x="4560" y="29"/>
                </a:cxn>
                <a:cxn ang="0">
                  <a:pos x="1987" y="336"/>
                </a:cxn>
                <a:cxn ang="0">
                  <a:pos x="0" y="163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1515"/>
              <a:ext cx="5760" cy="674"/>
            </a:xfrm>
            <a:custGeom>
              <a:avLst/>
              <a:gdLst/>
              <a:ahLst/>
              <a:cxnLst>
                <a:cxn ang="0">
                  <a:pos x="0" y="246"/>
                </a:cxn>
                <a:cxn ang="0">
                  <a:pos x="0" y="406"/>
                </a:cxn>
                <a:cxn ang="0">
                  <a:pos x="1280" y="645"/>
                </a:cxn>
                <a:cxn ang="0">
                  <a:pos x="1627" y="580"/>
                </a:cxn>
                <a:cxn ang="0">
                  <a:pos x="4493" y="113"/>
                </a:cxn>
                <a:cxn ang="0">
                  <a:pos x="5760" y="606"/>
                </a:cxn>
                <a:cxn ang="0">
                  <a:pos x="5760" y="233"/>
                </a:cxn>
                <a:cxn ang="0">
                  <a:pos x="4040" y="33"/>
                </a:cxn>
                <a:cxn ang="0">
                  <a:pos x="1093" y="433"/>
                </a:cxn>
                <a:cxn ang="0">
                  <a:pos x="0" y="246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white">
            <a:xfrm>
              <a:off x="1560" y="959"/>
              <a:ext cx="4200" cy="3361"/>
            </a:xfrm>
            <a:custGeom>
              <a:avLst/>
              <a:gdLst/>
              <a:ahLst/>
              <a:cxnLst>
                <a:cxn ang="0">
                  <a:pos x="0" y="3361"/>
                </a:cxn>
                <a:cxn ang="0">
                  <a:pos x="1054" y="295"/>
                </a:cxn>
                <a:cxn ang="0">
                  <a:pos x="4200" y="1588"/>
                </a:cxn>
                <a:cxn ang="0">
                  <a:pos x="4200" y="2028"/>
                </a:cxn>
                <a:cxn ang="0">
                  <a:pos x="1200" y="442"/>
                </a:cxn>
                <a:cxn ang="0">
                  <a:pos x="347" y="3361"/>
                </a:cxn>
                <a:cxn ang="0">
                  <a:pos x="0" y="3361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/>
              <a:ahLst/>
              <a:cxnLst>
                <a:cxn ang="0">
                  <a:pos x="0" y="804"/>
                </a:cxn>
                <a:cxn ang="0">
                  <a:pos x="0" y="991"/>
                </a:cxn>
                <a:cxn ang="0">
                  <a:pos x="1547" y="1818"/>
                </a:cxn>
                <a:cxn ang="0">
                  <a:pos x="3253" y="351"/>
                </a:cxn>
                <a:cxn ang="0">
                  <a:pos x="5760" y="1537"/>
                </a:cxn>
                <a:cxn ang="0">
                  <a:pos x="5760" y="1151"/>
                </a:cxn>
                <a:cxn ang="0">
                  <a:pos x="3240" y="84"/>
                </a:cxn>
                <a:cxn ang="0">
                  <a:pos x="1573" y="1671"/>
                </a:cxn>
                <a:cxn ang="0">
                  <a:pos x="0" y="804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white">
            <a:xfrm>
              <a:off x="0" y="2238"/>
              <a:ext cx="3929" cy="2120"/>
            </a:xfrm>
            <a:custGeom>
              <a:avLst/>
              <a:gdLst/>
              <a:ahLst/>
              <a:cxnLst>
                <a:cxn ang="0">
                  <a:pos x="0" y="415"/>
                </a:cxn>
                <a:cxn ang="0">
                  <a:pos x="0" y="508"/>
                </a:cxn>
                <a:cxn ang="0">
                  <a:pos x="1933" y="229"/>
                </a:cxn>
                <a:cxn ang="0">
                  <a:pos x="3920" y="1055"/>
                </a:cxn>
                <a:cxn ang="0">
                  <a:pos x="3587" y="2082"/>
                </a:cxn>
                <a:cxn ang="0">
                  <a:pos x="3947" y="829"/>
                </a:cxn>
                <a:cxn ang="0">
                  <a:pos x="2253" y="69"/>
                </a:cxn>
                <a:cxn ang="0">
                  <a:pos x="0" y="4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844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pPr>
              <a:defRPr/>
            </a:pPr>
            <a:fld id="{20788121-3542-4E97-ADDC-2CF6BD9F3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2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A44B7-D477-4EE4-BD7D-56D6D7984A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2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85EE4-61CA-42E4-A947-D02FDA153D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2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FA7D8-E4FA-4F97-9AD9-A4C204357B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2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C1BC1-BE35-4D6D-9184-41772F3E8B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2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C94DE9-1BB6-4885-9009-0072659908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2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57D6F-B6E5-4C44-AB16-25F9EED17F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2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320E0-3D5B-4237-8808-1715C8052F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2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FF40-76AF-48D6-B90B-FCBEFC5D39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2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0BFB7-1494-44EC-B51C-FDF51DBA20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2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32478-D5DA-44CE-8184-7D1D6937B4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2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solidFill>
          <a:schemeClr val="accent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17411" name="Rectangle 3"/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412" name="Freeform 4"/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720"/>
                </a:cxn>
                <a:cxn ang="0">
                  <a:pos x="3600" y="624"/>
                </a:cxn>
                <a:cxn ang="0">
                  <a:pos x="0" y="1000"/>
                </a:cxn>
                <a:cxn ang="0">
                  <a:pos x="0" y="0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413" name="Freeform 5"/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/>
              <a:ahLst/>
              <a:cxnLst>
                <a:cxn ang="0">
                  <a:pos x="0" y="582"/>
                </a:cxn>
                <a:cxn ang="0">
                  <a:pos x="2640" y="267"/>
                </a:cxn>
                <a:cxn ang="0">
                  <a:pos x="3373" y="160"/>
                </a:cxn>
                <a:cxn ang="0">
                  <a:pos x="5760" y="358"/>
                </a:cxn>
                <a:cxn ang="0">
                  <a:pos x="5760" y="3587"/>
                </a:cxn>
                <a:cxn ang="0">
                  <a:pos x="0" y="3587"/>
                </a:cxn>
                <a:cxn ang="0">
                  <a:pos x="0" y="582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414" name="Freeform 6"/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403"/>
                </a:cxn>
                <a:cxn ang="0">
                  <a:pos x="1773" y="443"/>
                </a:cxn>
                <a:cxn ang="0">
                  <a:pos x="4573" y="176"/>
                </a:cxn>
                <a:cxn ang="0">
                  <a:pos x="5760" y="536"/>
                </a:cxn>
                <a:cxn ang="0">
                  <a:pos x="5760" y="163"/>
                </a:cxn>
                <a:cxn ang="0">
                  <a:pos x="4560" y="29"/>
                </a:cxn>
                <a:cxn ang="0">
                  <a:pos x="1987" y="336"/>
                </a:cxn>
                <a:cxn ang="0">
                  <a:pos x="0" y="163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415" name="Freeform 7"/>
            <p:cNvSpPr>
              <a:spLocks/>
            </p:cNvSpPr>
            <p:nvPr/>
          </p:nvSpPr>
          <p:spPr bwMode="invGray">
            <a:xfrm>
              <a:off x="0" y="1515"/>
              <a:ext cx="5760" cy="674"/>
            </a:xfrm>
            <a:custGeom>
              <a:avLst/>
              <a:gdLst/>
              <a:ahLst/>
              <a:cxnLst>
                <a:cxn ang="0">
                  <a:pos x="0" y="246"/>
                </a:cxn>
                <a:cxn ang="0">
                  <a:pos x="0" y="406"/>
                </a:cxn>
                <a:cxn ang="0">
                  <a:pos x="1280" y="645"/>
                </a:cxn>
                <a:cxn ang="0">
                  <a:pos x="1627" y="580"/>
                </a:cxn>
                <a:cxn ang="0">
                  <a:pos x="4493" y="113"/>
                </a:cxn>
                <a:cxn ang="0">
                  <a:pos x="5760" y="606"/>
                </a:cxn>
                <a:cxn ang="0">
                  <a:pos x="5760" y="233"/>
                </a:cxn>
                <a:cxn ang="0">
                  <a:pos x="4040" y="33"/>
                </a:cxn>
                <a:cxn ang="0">
                  <a:pos x="1093" y="433"/>
                </a:cxn>
                <a:cxn ang="0">
                  <a:pos x="0" y="246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416" name="Freeform 8"/>
            <p:cNvSpPr>
              <a:spLocks/>
            </p:cNvSpPr>
            <p:nvPr/>
          </p:nvSpPr>
          <p:spPr bwMode="invGray">
            <a:xfrm>
              <a:off x="1560" y="959"/>
              <a:ext cx="4200" cy="3361"/>
            </a:xfrm>
            <a:custGeom>
              <a:avLst/>
              <a:gdLst/>
              <a:ahLst/>
              <a:cxnLst>
                <a:cxn ang="0">
                  <a:pos x="0" y="3361"/>
                </a:cxn>
                <a:cxn ang="0">
                  <a:pos x="1054" y="295"/>
                </a:cxn>
                <a:cxn ang="0">
                  <a:pos x="4200" y="1588"/>
                </a:cxn>
                <a:cxn ang="0">
                  <a:pos x="4200" y="2028"/>
                </a:cxn>
                <a:cxn ang="0">
                  <a:pos x="1200" y="442"/>
                </a:cxn>
                <a:cxn ang="0">
                  <a:pos x="347" y="3361"/>
                </a:cxn>
                <a:cxn ang="0">
                  <a:pos x="0" y="3361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417" name="Freeform 9"/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/>
              <a:ahLst/>
              <a:cxnLst>
                <a:cxn ang="0">
                  <a:pos x="0" y="804"/>
                </a:cxn>
                <a:cxn ang="0">
                  <a:pos x="0" y="991"/>
                </a:cxn>
                <a:cxn ang="0">
                  <a:pos x="1547" y="1818"/>
                </a:cxn>
                <a:cxn ang="0">
                  <a:pos x="3253" y="351"/>
                </a:cxn>
                <a:cxn ang="0">
                  <a:pos x="5760" y="1537"/>
                </a:cxn>
                <a:cxn ang="0">
                  <a:pos x="5760" y="1151"/>
                </a:cxn>
                <a:cxn ang="0">
                  <a:pos x="3240" y="84"/>
                </a:cxn>
                <a:cxn ang="0">
                  <a:pos x="1573" y="1671"/>
                </a:cxn>
                <a:cxn ang="0">
                  <a:pos x="0" y="804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418" name="Freeform 10"/>
            <p:cNvSpPr>
              <a:spLocks/>
            </p:cNvSpPr>
            <p:nvPr/>
          </p:nvSpPr>
          <p:spPr bwMode="invGray">
            <a:xfrm>
              <a:off x="0" y="2238"/>
              <a:ext cx="3929" cy="2120"/>
            </a:xfrm>
            <a:custGeom>
              <a:avLst/>
              <a:gdLst/>
              <a:ahLst/>
              <a:cxnLst>
                <a:cxn ang="0">
                  <a:pos x="0" y="415"/>
                </a:cxn>
                <a:cxn ang="0">
                  <a:pos x="0" y="508"/>
                </a:cxn>
                <a:cxn ang="0">
                  <a:pos x="1933" y="229"/>
                </a:cxn>
                <a:cxn ang="0">
                  <a:pos x="3920" y="1055"/>
                </a:cxn>
                <a:cxn ang="0">
                  <a:pos x="3587" y="2082"/>
                </a:cxn>
                <a:cxn ang="0">
                  <a:pos x="3947" y="829"/>
                </a:cxn>
                <a:cxn ang="0">
                  <a:pos x="2253" y="69"/>
                </a:cxn>
                <a:cxn ang="0">
                  <a:pos x="0" y="4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051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420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21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22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pPr>
              <a:defRPr/>
            </a:pPr>
            <a:fld id="{E21AE68E-8E67-49E9-8633-185ED93A46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05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8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 advClick="0" advTm="20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solidFill>
                  <a:srgbClr val="FFFF00"/>
                </a:solidFill>
              </a:rPr>
              <a:t>Тема жизни и смерти в лирике М.Лермонтова….</a:t>
            </a:r>
            <a:endParaRPr lang="ru-RU" dirty="0" smtClean="0"/>
          </a:p>
        </p:txBody>
      </p:sp>
    </p:spTree>
  </p:cSld>
  <p:clrMapOvr>
    <a:masterClrMapping/>
  </p:clrMapOvr>
  <p:transition advClick="0" advTm="20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Цель исследования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610600" cy="4114800"/>
          </a:xfrm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>
              <a:buFontTx/>
              <a:buNone/>
            </a:pPr>
            <a:r>
              <a:rPr lang="ru-RU" smtClean="0"/>
              <a:t>   Выяснить, почему  в лирике                            М. Ю. Лермонтова значительное место занимает тема жизни и смерти?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Мы предполагаем, 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Что жизнь и смерть - единственно возможное состояние души М. Ю. Лермонтова</a:t>
            </a: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utoUpdateAnimBg="0"/>
      <p:bldP spid="102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Выяснить, как детство повлияло  на   отношение поэта к жизни и смерти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38600" y="2057400"/>
            <a:ext cx="5105400" cy="40386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2200" smtClean="0"/>
          </a:p>
          <a:p>
            <a:pPr eaLnBrk="1" hangingPunct="1">
              <a:buFontTx/>
              <a:buNone/>
            </a:pPr>
            <a:endParaRPr lang="ru-RU" sz="2200" smtClean="0"/>
          </a:p>
          <a:p>
            <a:pPr eaLnBrk="1" hangingPunct="1">
              <a:buFontTx/>
              <a:buNone/>
            </a:pPr>
            <a:endParaRPr lang="ru-RU" sz="2200" smtClean="0"/>
          </a:p>
          <a:p>
            <a:pPr eaLnBrk="1" hangingPunct="1">
              <a:buFontTx/>
              <a:buNone/>
            </a:pPr>
            <a:r>
              <a:rPr lang="ru-RU" sz="2200" smtClean="0"/>
              <a:t>Ужасная судьба отца и сына </a:t>
            </a:r>
          </a:p>
          <a:p>
            <a:pPr eaLnBrk="1" hangingPunct="1">
              <a:buFontTx/>
              <a:buNone/>
            </a:pPr>
            <a:r>
              <a:rPr lang="ru-RU" sz="2200" smtClean="0"/>
              <a:t>Жить розно и в разлуке умереть,</a:t>
            </a:r>
          </a:p>
          <a:p>
            <a:pPr eaLnBrk="1" hangingPunct="1">
              <a:buFontTx/>
              <a:buNone/>
            </a:pPr>
            <a:r>
              <a:rPr lang="ru-RU" sz="2200" smtClean="0"/>
              <a:t>И жребий чуждого изгнанника иметь</a:t>
            </a:r>
          </a:p>
          <a:p>
            <a:pPr eaLnBrk="1" hangingPunct="1">
              <a:buFontTx/>
              <a:buNone/>
            </a:pPr>
            <a:r>
              <a:rPr lang="ru-RU" sz="2200" smtClean="0"/>
              <a:t>На родине с названьем гражданина</a:t>
            </a:r>
            <a:r>
              <a:rPr lang="ru-RU" sz="2400" smtClean="0"/>
              <a:t>!</a:t>
            </a:r>
          </a:p>
          <a:p>
            <a:pPr eaLnBrk="1" hangingPunct="1">
              <a:buFontTx/>
              <a:buNone/>
            </a:pPr>
            <a:r>
              <a:rPr lang="ru-RU" sz="2400" smtClean="0"/>
              <a:t>                           М. Ю. Лермонтов</a:t>
            </a:r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228600" y="2133600"/>
          <a:ext cx="3657600" cy="3429000"/>
        </p:xfrm>
        <a:graphic>
          <a:graphicData uri="http://schemas.openxmlformats.org/presentationml/2006/ole">
            <p:oleObj spid="_x0000_s1026" name="Слайд" r:id="rId3" imgW="4572000" imgH="3429000" progId="PowerPoint.Slide.8">
              <p:embed/>
            </p:oleObj>
          </a:graphicData>
        </a:graphic>
      </p:graphicFrame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Одиночество….Жизнь….</a:t>
            </a:r>
            <a:br>
              <a:rPr lang="ru-RU" smtClean="0"/>
            </a:br>
            <a:endParaRPr lang="ru-RU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0" y="1981200"/>
            <a:ext cx="38100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2400" smtClean="0"/>
          </a:p>
          <a:p>
            <a:pPr eaLnBrk="1" hangingPunct="1">
              <a:buFontTx/>
              <a:buNone/>
            </a:pPr>
            <a:endParaRPr lang="ru-RU" sz="2400" smtClean="0"/>
          </a:p>
          <a:p>
            <a:pPr eaLnBrk="1" hangingPunct="1">
              <a:buFontTx/>
              <a:buNone/>
            </a:pPr>
            <a:r>
              <a:rPr lang="ru-RU" sz="2400" smtClean="0"/>
              <a:t>Я сын страданья.Мой отец</a:t>
            </a:r>
          </a:p>
          <a:p>
            <a:pPr eaLnBrk="1" hangingPunct="1">
              <a:buFontTx/>
              <a:buNone/>
            </a:pPr>
            <a:r>
              <a:rPr lang="ru-RU" sz="2400" smtClean="0"/>
              <a:t>Не знал покоя под конец.</a:t>
            </a:r>
          </a:p>
          <a:p>
            <a:pPr eaLnBrk="1" hangingPunct="1">
              <a:buFontTx/>
              <a:buNone/>
            </a:pPr>
            <a:r>
              <a:rPr lang="ru-RU" sz="2400" smtClean="0"/>
              <a:t>В слезах угасла мать моя;</a:t>
            </a:r>
          </a:p>
          <a:p>
            <a:pPr eaLnBrk="1" hangingPunct="1">
              <a:buFontTx/>
              <a:buNone/>
            </a:pPr>
            <a:r>
              <a:rPr lang="ru-RU" sz="2400" smtClean="0"/>
              <a:t>От них остался только я…</a:t>
            </a:r>
          </a:p>
          <a:p>
            <a:pPr eaLnBrk="1" hangingPunct="1">
              <a:buFontTx/>
              <a:buNone/>
            </a:pPr>
            <a:r>
              <a:rPr lang="ru-RU" sz="2400" smtClean="0"/>
              <a:t>                 М. Ю. Лермонтов</a:t>
            </a:r>
          </a:p>
          <a:p>
            <a:pPr eaLnBrk="1" hangingPunct="1">
              <a:buFontTx/>
              <a:buNone/>
            </a:pPr>
            <a:endParaRPr lang="ru-RU" sz="2400" smtClean="0"/>
          </a:p>
        </p:txBody>
      </p:sp>
      <p:pic>
        <p:nvPicPr>
          <p:cNvPr id="23556" name="Picture 4" descr="~AUT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362200"/>
            <a:ext cx="2263775" cy="371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Глаза, наполненные тоской</a:t>
            </a:r>
            <a:br>
              <a:rPr lang="ru-RU" smtClean="0"/>
            </a:br>
            <a:endParaRPr lang="ru-RU" smtClean="0"/>
          </a:p>
        </p:txBody>
      </p:sp>
      <p:pic>
        <p:nvPicPr>
          <p:cNvPr id="32773" name="Picture 5" descr="~AUT0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286000"/>
            <a:ext cx="249237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3870325" y="2098675"/>
            <a:ext cx="458787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endParaRPr lang="ru-RU"/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3810000" y="2514600"/>
            <a:ext cx="5121275" cy="3743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endParaRPr lang="ru-RU"/>
          </a:p>
          <a:p>
            <a:pPr algn="l"/>
            <a:endParaRPr lang="ru-RU"/>
          </a:p>
          <a:p>
            <a:pPr algn="l"/>
            <a:endParaRPr lang="ru-RU"/>
          </a:p>
          <a:p>
            <a:pPr algn="l"/>
            <a:endParaRPr lang="ru-RU"/>
          </a:p>
          <a:p>
            <a:pPr algn="l"/>
            <a:r>
              <a:rPr lang="ru-RU"/>
              <a:t>Вглядитесь в Лермонтова - ребёнка…</a:t>
            </a:r>
          </a:p>
          <a:p>
            <a:pPr algn="l"/>
            <a:r>
              <a:rPr lang="ru-RU"/>
              <a:t>Что изумило вас?</a:t>
            </a:r>
          </a:p>
          <a:p>
            <a:pPr algn="l"/>
            <a:r>
              <a:rPr lang="ru-RU"/>
              <a:t>-Да, глаза малыша!</a:t>
            </a:r>
          </a:p>
          <a:p>
            <a:pPr algn="l"/>
            <a:r>
              <a:rPr lang="ru-RU"/>
              <a:t>-Что же в них?</a:t>
            </a:r>
          </a:p>
          <a:p>
            <a:pPr algn="l"/>
            <a:endParaRPr lang="ru-RU"/>
          </a:p>
          <a:p>
            <a:pPr algn="l"/>
            <a:endParaRPr lang="ru-RU"/>
          </a:p>
        </p:txBody>
      </p:sp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 autoUpdateAnimBg="0"/>
      <p:bldP spid="3277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Доказать, что одиночество лучше бесцельного существования</a:t>
            </a:r>
            <a:br>
              <a:rPr lang="ru-RU" sz="4000" smtClean="0"/>
            </a:br>
            <a:r>
              <a:rPr lang="ru-RU" sz="4000" smtClean="0"/>
              <a:t>«Парус»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Какие картины возникают при чтении стихотворения?</a:t>
            </a:r>
          </a:p>
          <a:p>
            <a:pPr eaLnBrk="1" hangingPunct="1"/>
            <a:r>
              <a:rPr lang="ru-RU" smtClean="0"/>
              <a:t>Какие слова «Паруса» таят загадку?</a:t>
            </a:r>
          </a:p>
          <a:p>
            <a:pPr eaLnBrk="1" hangingPunct="1"/>
            <a:r>
              <a:rPr lang="ru-RU" smtClean="0"/>
              <a:t>Какие чувства вызывает у вас этот странный парус?</a:t>
            </a:r>
          </a:p>
          <a:p>
            <a:pPr eaLnBrk="1" hangingPunct="1"/>
            <a:r>
              <a:rPr lang="ru-RU" smtClean="0"/>
              <a:t>Как согласуются между собой слова </a:t>
            </a:r>
            <a:r>
              <a:rPr lang="ru-RU" i="1" smtClean="0"/>
              <a:t>буря и покой?</a:t>
            </a: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  <p:bldP spid="2457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Смысл жизни</a:t>
            </a:r>
            <a:br>
              <a:rPr lang="ru-RU" smtClean="0"/>
            </a:br>
            <a:endParaRPr lang="ru-RU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mtClean="0"/>
              <a:t>Счастья          человек            не от счастия</a:t>
            </a:r>
          </a:p>
          <a:p>
            <a:pPr eaLnBrk="1" hangingPunct="1">
              <a:buFontTx/>
              <a:buNone/>
            </a:pPr>
            <a:r>
              <a:rPr lang="ru-RU" smtClean="0"/>
              <a:t>не ищет         на распутье         бежит</a:t>
            </a:r>
          </a:p>
          <a:p>
            <a:pPr eaLnBrk="1" hangingPunct="1"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r>
              <a:rPr lang="ru-RU" smtClean="0"/>
              <a:t>    Буря                человек             покой</a:t>
            </a:r>
          </a:p>
          <a:p>
            <a:pPr algn="ctr" eaLnBrk="1" hangingPunct="1">
              <a:buFontTx/>
              <a:buNone/>
            </a:pPr>
            <a:r>
              <a:rPr lang="ru-RU" smtClean="0"/>
              <a:t>Нет в буре покоя, </a:t>
            </a:r>
          </a:p>
          <a:p>
            <a:pPr algn="ctr" eaLnBrk="1" hangingPunct="1">
              <a:buFontTx/>
              <a:buNone/>
            </a:pPr>
            <a:r>
              <a:rPr lang="ru-RU" smtClean="0"/>
              <a:t>буря - это борьба,</a:t>
            </a:r>
          </a:p>
          <a:p>
            <a:pPr algn="ctr" eaLnBrk="1" hangingPunct="1">
              <a:buFontTx/>
              <a:buNone/>
            </a:pPr>
            <a:r>
              <a:rPr lang="ru-RU" smtClean="0"/>
              <a:t> а без неё нет жизни.</a:t>
            </a: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2438400" y="2286000"/>
            <a:ext cx="4572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 flipH="1">
            <a:off x="4876800" y="2286000"/>
            <a:ext cx="8382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>
            <a:off x="2286000" y="4038600"/>
            <a:ext cx="8382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 flipH="1">
            <a:off x="5410200" y="4038600"/>
            <a:ext cx="609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  <p:bldP spid="25607" grpId="0" animBg="1"/>
      <p:bldP spid="25608" grpId="0" animBg="1"/>
      <p:bldP spid="25610" grpId="0" animBg="1"/>
      <p:bldP spid="256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«Тучи»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smtClean="0"/>
              <a:t>Каким чувством наполнена первая строфа стихотворения «Тучи»? 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Почему поэт называет тучки «вечными 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странниками»?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Что общего в судьбе поэта и тучек? А в чём различие?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К кому относится слово «изгнанники»?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В чём смысл сравнения поэта с тучками?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Какова роль инверсии и повторов?</a:t>
            </a:r>
          </a:p>
          <a:p>
            <a:pPr eaLnBrk="1" hangingPunct="1">
              <a:lnSpc>
                <a:spcPct val="90000"/>
              </a:lnSpc>
            </a:pPr>
            <a:endParaRPr lang="ru-RU" smtClean="0"/>
          </a:p>
          <a:p>
            <a:pPr eaLnBrk="1" hangingPunct="1">
              <a:lnSpc>
                <a:spcPct val="90000"/>
              </a:lnSpc>
            </a:pPr>
            <a:endParaRPr lang="ru-RU" smtClean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  <p:bldP spid="2662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«Выхожу один я на дорогу»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763000" cy="4876800"/>
          </a:xfrm>
        </p:spPr>
        <p:txBody>
          <a:bodyPr/>
          <a:lstStyle/>
          <a:p>
            <a:pPr eaLnBrk="1" hangingPunct="1"/>
            <a:r>
              <a:rPr lang="ru-RU" sz="2400" smtClean="0"/>
              <a:t>Какие ассоциации возникли у вас после прочтения   стихотворения?</a:t>
            </a:r>
          </a:p>
          <a:p>
            <a:pPr eaLnBrk="1" hangingPunct="1"/>
            <a:r>
              <a:rPr lang="ru-RU" sz="2400" smtClean="0"/>
              <a:t>Какое душевное состояние переживает лирический герой?</a:t>
            </a:r>
          </a:p>
          <a:p>
            <a:pPr eaLnBrk="1" hangingPunct="1"/>
            <a:r>
              <a:rPr lang="ru-RU" sz="2400" smtClean="0"/>
              <a:t>Какое место в творчестве Лермонтова занимает тема пути?</a:t>
            </a:r>
          </a:p>
          <a:p>
            <a:pPr eaLnBrk="1" hangingPunct="1"/>
            <a:r>
              <a:rPr lang="ru-RU" sz="2400" smtClean="0"/>
              <a:t> Какие символические образы и почему использованы поэтом? </a:t>
            </a:r>
          </a:p>
          <a:p>
            <a:pPr eaLnBrk="1" hangingPunct="1"/>
            <a:r>
              <a:rPr lang="ru-RU" sz="2400" smtClean="0"/>
              <a:t>К какому мотиву лирики можно отнести это стихотворение?   </a:t>
            </a:r>
          </a:p>
          <a:p>
            <a:pPr eaLnBrk="1" hangingPunct="1"/>
            <a:r>
              <a:rPr lang="ru-RU" sz="2400" smtClean="0"/>
              <a:t>Какие строфы являются идейным центром стихотворения?</a:t>
            </a:r>
          </a:p>
          <a:p>
            <a:pPr eaLnBrk="1" hangingPunct="1"/>
            <a:r>
              <a:rPr lang="ru-RU" sz="2400" smtClean="0"/>
              <a:t>При помощи каких  изобразительно- выразительных средств                 поэт  передаёт чувство одиночества, глубокой душевной тоски и неприкаянности своего лирического героя?</a:t>
            </a: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Oval 4"/>
          <p:cNvSpPr>
            <a:spLocks noChangeArrowheads="1"/>
          </p:cNvSpPr>
          <p:nvPr/>
        </p:nvSpPr>
        <p:spPr bwMode="auto">
          <a:xfrm>
            <a:off x="1828800" y="2133600"/>
            <a:ext cx="3733800" cy="32766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ru-RU" sz="3200" b="1"/>
              <a:t>НЕБО</a:t>
            </a:r>
          </a:p>
          <a:p>
            <a:endParaRPr lang="ru-RU" sz="2000" b="1"/>
          </a:p>
          <a:p>
            <a:r>
              <a:rPr lang="ru-RU" sz="3200" b="1"/>
              <a:t> ЗЕМЛЯ</a:t>
            </a:r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4495800" y="1981200"/>
            <a:ext cx="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1828800" y="3810000"/>
            <a:ext cx="3810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 flipH="1">
            <a:off x="5943600" y="3810000"/>
            <a:ext cx="1066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6934200" y="3505200"/>
            <a:ext cx="2209800" cy="5794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200" b="1"/>
              <a:t>Поэт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914400" y="609600"/>
            <a:ext cx="7772400" cy="7016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/>
              <a:t>Место поэта в мире</a:t>
            </a: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nimBg="1" autoUpdateAnimBg="0"/>
      <p:bldP spid="28677" grpId="0" animBg="1"/>
      <p:bldP spid="28678" grpId="0" animBg="1"/>
      <p:bldP spid="28679" grpId="0" animBg="1"/>
      <p:bldP spid="28681" grpId="0" autoUpdateAnimBg="0"/>
      <p:bldP spid="2868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900" smtClean="0"/>
              <a:t>Определить, </a:t>
            </a:r>
            <a:br>
              <a:rPr lang="ru-RU" sz="3900" smtClean="0"/>
            </a:br>
            <a:r>
              <a:rPr lang="ru-RU" sz="3900" smtClean="0"/>
              <a:t>как образы природы раскрывают мир лирического героя. «Сосна»</a:t>
            </a:r>
          </a:p>
        </p:txBody>
      </p:sp>
      <p:pic>
        <p:nvPicPr>
          <p:cNvPr id="31748" name="Picture 4" descr="~AUT0002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981200"/>
            <a:ext cx="2825750" cy="4114800"/>
          </a:xfrm>
          <a:noFill/>
        </p:spPr>
      </p:pic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794125" y="1946275"/>
            <a:ext cx="435927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endParaRPr lang="ru-RU"/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352800" y="2362200"/>
            <a:ext cx="5791200" cy="28305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/>
              <a:t>Почему так печальны, так щемящи лермонтовские строки?</a:t>
            </a:r>
          </a:p>
          <a:p>
            <a:pPr algn="l">
              <a:spcBef>
                <a:spcPct val="50000"/>
              </a:spcBef>
            </a:pPr>
            <a:r>
              <a:rPr lang="ru-RU"/>
              <a:t>Определите ритм и размер стихотворения.</a:t>
            </a:r>
          </a:p>
          <a:p>
            <a:pPr algn="l">
              <a:spcBef>
                <a:spcPct val="50000"/>
              </a:spcBef>
            </a:pPr>
            <a:r>
              <a:rPr lang="ru-RU"/>
              <a:t>В чём заключается поэтический смысл стихотворения?</a:t>
            </a:r>
          </a:p>
          <a:p>
            <a:pPr algn="l">
              <a:spcBef>
                <a:spcPct val="50000"/>
              </a:spcBef>
            </a:pPr>
            <a:r>
              <a:rPr lang="ru-RU"/>
              <a:t>Что роднит названные стихотворения?</a:t>
            </a:r>
          </a:p>
        </p:txBody>
      </p:sp>
    </p:spTree>
  </p:cSld>
  <p:clrMapOvr>
    <a:masterClrMapping/>
  </p:clrMapOvr>
  <p:transition advClick="0" advTm="2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utoUpdateAnimBg="0"/>
      <p:bldP spid="31749" grpId="0" autoUpdateAnimBg="0"/>
      <p:bldP spid="31750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Результаты исследования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детство повлияло  на   формирование чувства одиночества;</a:t>
            </a:r>
          </a:p>
          <a:p>
            <a:pPr eaLnBrk="1" hangingPunct="1"/>
            <a:r>
              <a:rPr lang="ru-RU" sz="2800" smtClean="0"/>
              <a:t>одиночество лучше бесцельного существования;</a:t>
            </a:r>
          </a:p>
          <a:p>
            <a:pPr eaLnBrk="1" hangingPunct="1"/>
            <a:r>
              <a:rPr lang="ru-RU" sz="2600" smtClean="0"/>
              <a:t>Жизнь и смерть – философия мира лирического героя</a:t>
            </a: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utoUpdateAnimBg="0"/>
      <p:bldP spid="3584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Выводы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Ранняя смерть матери, противоестественная разлука с отцом, преждевременное взросление сформировали чувство одиночества и обиды на судьбу</a:t>
            </a:r>
          </a:p>
          <a:p>
            <a:pPr eaLnBrk="1" hangingPunct="1"/>
            <a:r>
              <a:rPr lang="ru-RU" sz="2400" smtClean="0"/>
              <a:t>Уникальная концепция одиночества:оно не навязано ему обществом, а избрано им добровольно как единственно возможное состояние души позволяет размышлять поэту о жизни и смерти</a:t>
            </a:r>
          </a:p>
          <a:p>
            <a:pPr eaLnBrk="1" hangingPunct="1"/>
            <a:r>
              <a:rPr lang="ru-RU" sz="2400" smtClean="0"/>
              <a:t>Восхищение красотой природы, желание слиться с её жизнью создают гармонию бытия</a:t>
            </a: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utoUpdateAnimBg="0"/>
      <p:bldP spid="3686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cs typeface="Times New Roman" charset="0"/>
              </a:rPr>
              <a:t>Библиография</a:t>
            </a:r>
            <a:br>
              <a:rPr lang="ru-RU" smtClean="0">
                <a:cs typeface="Times New Roman" charset="0"/>
              </a:rPr>
            </a:br>
            <a:endParaRPr lang="ru-RU" smtClean="0">
              <a:cs typeface="Times New Roman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800" smtClean="0">
                <a:cs typeface="Times New Roman" charset="0"/>
              </a:rPr>
              <a:t>1.    Аркин И. И. Возвращение к литературе.-Литература в школе-1998.-№1</a:t>
            </a:r>
          </a:p>
          <a:p>
            <a:pPr eaLnBrk="1" hangingPunct="1"/>
            <a:r>
              <a:rPr lang="ru-RU" sz="2800" smtClean="0">
                <a:cs typeface="Times New Roman" charset="0"/>
              </a:rPr>
              <a:t>2.    Коровин В. И.Творческий путь М. Ю. Лермонтова.-М., «Просвещение»-1997</a:t>
            </a:r>
          </a:p>
          <a:p>
            <a:pPr eaLnBrk="1" hangingPunct="1"/>
            <a:r>
              <a:rPr lang="ru-RU" sz="2800" smtClean="0">
                <a:cs typeface="Times New Roman" charset="0"/>
              </a:rPr>
              <a:t>3.    Монахова О. П., Малхазова М.В. Русская литература </a:t>
            </a:r>
            <a:r>
              <a:rPr lang="en-US" sz="2800" smtClean="0">
                <a:cs typeface="Times New Roman" charset="0"/>
              </a:rPr>
              <a:t>XIX</a:t>
            </a:r>
            <a:r>
              <a:rPr lang="ru-RU" sz="2800" smtClean="0">
                <a:cs typeface="Times New Roman" charset="0"/>
              </a:rPr>
              <a:t> века.- М., «Марк»- 1994</a:t>
            </a:r>
          </a:p>
          <a:p>
            <a:pPr eaLnBrk="1" hangingPunct="1"/>
            <a:endParaRPr lang="ru-RU" sz="2800" smtClean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37891" grpId="0" build="p" autoUpdateAnimBg="0"/>
    </p:bldLst>
  </p:timing>
</p:sld>
</file>

<file path=ppt/theme/theme1.xml><?xml version="1.0" encoding="utf-8"?>
<a:theme xmlns:a="http://schemas.openxmlformats.org/drawingml/2006/main" name="Ленты">
  <a:themeElements>
    <a:clrScheme name="Ленты 1">
      <a:dk1>
        <a:srgbClr val="220011"/>
      </a:dk1>
      <a:lt1>
        <a:srgbClr val="FFFFCC"/>
      </a:lt1>
      <a:dk2>
        <a:srgbClr val="660033"/>
      </a:dk2>
      <a:lt2>
        <a:srgbClr val="FFCC00"/>
      </a:lt2>
      <a:accent1>
        <a:srgbClr val="CC0099"/>
      </a:accent1>
      <a:accent2>
        <a:srgbClr val="56002B"/>
      </a:accent2>
      <a:accent3>
        <a:srgbClr val="B8AAAD"/>
      </a:accent3>
      <a:accent4>
        <a:srgbClr val="DADAAE"/>
      </a:accent4>
      <a:accent5>
        <a:srgbClr val="E2AACA"/>
      </a:accent5>
      <a:accent6>
        <a:srgbClr val="4D0026"/>
      </a:accent6>
      <a:hlink>
        <a:srgbClr val="9C004E"/>
      </a:hlink>
      <a:folHlink>
        <a:srgbClr val="FF6600"/>
      </a:folHlink>
    </a:clrScheme>
    <a:fontScheme name="Ленты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Ленты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енты 2">
        <a:dk1>
          <a:srgbClr val="001600"/>
        </a:dk1>
        <a:lt1>
          <a:srgbClr val="669900"/>
        </a:lt1>
        <a:dk2>
          <a:srgbClr val="000000"/>
        </a:dk2>
        <a:lt2>
          <a:srgbClr val="006600"/>
        </a:lt2>
        <a:accent1>
          <a:srgbClr val="336600"/>
        </a:accent1>
        <a:accent2>
          <a:srgbClr val="89BA00"/>
        </a:accent2>
        <a:accent3>
          <a:srgbClr val="B8CAAA"/>
        </a:accent3>
        <a:accent4>
          <a:srgbClr val="001100"/>
        </a:accent4>
        <a:accent5>
          <a:srgbClr val="ADB8AA"/>
        </a:accent5>
        <a:accent6>
          <a:srgbClr val="7CA800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енты 3">
        <a:dk1>
          <a:srgbClr val="000000"/>
        </a:dk1>
        <a:lt1>
          <a:srgbClr val="B2B2B2"/>
        </a:lt1>
        <a:dk2>
          <a:srgbClr val="000000"/>
        </a:dk2>
        <a:lt2>
          <a:srgbClr val="777777"/>
        </a:lt2>
        <a:accent1>
          <a:srgbClr val="CBCBCB"/>
        </a:accent1>
        <a:accent2>
          <a:srgbClr val="969696"/>
        </a:accent2>
        <a:accent3>
          <a:srgbClr val="D5D5D5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333333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енты 4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енты 5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енты 6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Designs\Ленты.pot</Template>
  <TotalTime>540</TotalTime>
  <Words>467</Words>
  <Application>Microsoft PowerPoint</Application>
  <PresentationFormat>Экран (4:3)</PresentationFormat>
  <Paragraphs>83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Times New Roman</vt:lpstr>
      <vt:lpstr>Arial</vt:lpstr>
      <vt:lpstr>Calibri</vt:lpstr>
      <vt:lpstr>Ленты</vt:lpstr>
      <vt:lpstr>Слайд Microsoft PowerPoint</vt:lpstr>
      <vt:lpstr>Тема жизни и смерти в лирике М.Лермонтова….</vt:lpstr>
      <vt:lpstr>Цель исследования</vt:lpstr>
      <vt:lpstr> Мы предполагаем, </vt:lpstr>
      <vt:lpstr>Выяснить, как детство повлияло  на   отношение поэта к жизни и смерти</vt:lpstr>
      <vt:lpstr>Одиночество….Жизнь…. </vt:lpstr>
      <vt:lpstr>Глаза, наполненные тоской </vt:lpstr>
      <vt:lpstr>Доказать, что одиночество лучше бесцельного существования «Парус»</vt:lpstr>
      <vt:lpstr>Смысл жизни </vt:lpstr>
      <vt:lpstr>«Тучи»</vt:lpstr>
      <vt:lpstr>«Выхожу один я на дорогу»</vt:lpstr>
      <vt:lpstr>Слайд 11</vt:lpstr>
      <vt:lpstr>Определить,  как образы природы раскрывают мир лирического героя. «Сосна»</vt:lpstr>
      <vt:lpstr>Результаты исследования</vt:lpstr>
      <vt:lpstr>Выводы</vt:lpstr>
      <vt:lpstr>Библиография </vt:lpstr>
    </vt:vector>
  </TitlesOfParts>
  <Company>Неизвестна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Гонимый миром странник…</dc:title>
  <dc:creator>Неизвестный</dc:creator>
  <cp:lastModifiedBy>1</cp:lastModifiedBy>
  <cp:revision>31</cp:revision>
  <dcterms:created xsi:type="dcterms:W3CDTF">2005-02-17T07:58:37Z</dcterms:created>
  <dcterms:modified xsi:type="dcterms:W3CDTF">2017-02-14T16:11:30Z</dcterms:modified>
</cp:coreProperties>
</file>